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5"/>
  </p:notesMasterIdLst>
  <p:sldIdLst>
    <p:sldId id="257" r:id="rId2"/>
    <p:sldId id="271" r:id="rId3"/>
    <p:sldId id="311" r:id="rId4"/>
    <p:sldId id="347" r:id="rId5"/>
    <p:sldId id="349" r:id="rId6"/>
    <p:sldId id="348" r:id="rId7"/>
    <p:sldId id="314" r:id="rId8"/>
    <p:sldId id="325" r:id="rId9"/>
    <p:sldId id="326" r:id="rId10"/>
    <p:sldId id="327" r:id="rId11"/>
    <p:sldId id="350" r:id="rId12"/>
    <p:sldId id="328" r:id="rId13"/>
    <p:sldId id="345" r:id="rId14"/>
    <p:sldId id="352" r:id="rId15"/>
    <p:sldId id="354" r:id="rId16"/>
    <p:sldId id="353" r:id="rId17"/>
    <p:sldId id="346" r:id="rId18"/>
    <p:sldId id="330" r:id="rId19"/>
    <p:sldId id="329" r:id="rId20"/>
    <p:sldId id="357" r:id="rId21"/>
    <p:sldId id="355" r:id="rId22"/>
    <p:sldId id="356" r:id="rId23"/>
    <p:sldId id="363" r:id="rId24"/>
    <p:sldId id="364" r:id="rId25"/>
    <p:sldId id="366" r:id="rId26"/>
    <p:sldId id="365" r:id="rId27"/>
    <p:sldId id="332" r:id="rId28"/>
    <p:sldId id="334" r:id="rId29"/>
    <p:sldId id="336" r:id="rId30"/>
    <p:sldId id="335" r:id="rId31"/>
    <p:sldId id="339" r:id="rId32"/>
    <p:sldId id="340" r:id="rId33"/>
    <p:sldId id="338" r:id="rId34"/>
    <p:sldId id="341" r:id="rId35"/>
    <p:sldId id="337" r:id="rId36"/>
    <p:sldId id="280" r:id="rId37"/>
    <p:sldId id="281" r:id="rId38"/>
    <p:sldId id="283" r:id="rId39"/>
    <p:sldId id="289" r:id="rId40"/>
    <p:sldId id="287" r:id="rId41"/>
    <p:sldId id="288" r:id="rId42"/>
    <p:sldId id="367" r:id="rId43"/>
    <p:sldId id="285" r:id="rId44"/>
    <p:sldId id="284" r:id="rId45"/>
    <p:sldId id="282" r:id="rId46"/>
    <p:sldId id="313" r:id="rId47"/>
    <p:sldId id="360" r:id="rId48"/>
    <p:sldId id="359" r:id="rId49"/>
    <p:sldId id="358" r:id="rId50"/>
    <p:sldId id="295" r:id="rId51"/>
    <p:sldId id="361" r:id="rId52"/>
    <p:sldId id="362" r:id="rId53"/>
    <p:sldId id="36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1"/>
            <p14:sldId id="311"/>
            <p14:sldId id="347"/>
            <p14:sldId id="349"/>
            <p14:sldId id="348"/>
            <p14:sldId id="314"/>
            <p14:sldId id="325"/>
            <p14:sldId id="326"/>
            <p14:sldId id="327"/>
            <p14:sldId id="350"/>
            <p14:sldId id="328"/>
            <p14:sldId id="345"/>
            <p14:sldId id="352"/>
            <p14:sldId id="354"/>
            <p14:sldId id="353"/>
            <p14:sldId id="346"/>
            <p14:sldId id="330"/>
            <p14:sldId id="329"/>
            <p14:sldId id="357"/>
            <p14:sldId id="355"/>
            <p14:sldId id="356"/>
            <p14:sldId id="363"/>
            <p14:sldId id="364"/>
            <p14:sldId id="366"/>
            <p14:sldId id="365"/>
            <p14:sldId id="332"/>
            <p14:sldId id="334"/>
            <p14:sldId id="336"/>
            <p14:sldId id="335"/>
            <p14:sldId id="339"/>
            <p14:sldId id="340"/>
            <p14:sldId id="338"/>
            <p14:sldId id="341"/>
            <p14:sldId id="337"/>
            <p14:sldId id="280"/>
            <p14:sldId id="281"/>
            <p14:sldId id="283"/>
            <p14:sldId id="289"/>
            <p14:sldId id="287"/>
            <p14:sldId id="288"/>
            <p14:sldId id="367"/>
            <p14:sldId id="285"/>
            <p14:sldId id="284"/>
            <p14:sldId id="282"/>
            <p14:sldId id="313"/>
            <p14:sldId id="360"/>
            <p14:sldId id="359"/>
            <p14:sldId id="358"/>
            <p14:sldId id="295"/>
            <p14:sldId id="361"/>
            <p14:sldId id="362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58" autoAdjust="0"/>
  </p:normalViewPr>
  <p:slideViewPr>
    <p:cSldViewPr snapToGrid="0">
      <p:cViewPr varScale="1">
        <p:scale>
          <a:sx n="87" d="100"/>
          <a:sy n="87" d="100"/>
        </p:scale>
        <p:origin x="91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https://huggingface.co/meta-llama/Meta-Llama-3.1-8B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https://huggingface.co/settings/gated-repos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https://huggingface.co/meta-llama/Meta-Llama-3.1-8B-Instruct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https://huggingface.co/spaces?sort=trending&amp;search=llama+3.1+8b+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1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https://huggingface.co/docs/hub/spaces-run-with-docker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70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https://huggingface.co/spaces/vilarin/Llama-3.1-8B-Instruct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nvidia-smi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https://docs.nvidia.com/datacenter/cloud-native/container-toolkit/latest/install-guide.html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62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https://www.docker.com/blog/extending-docker-integration-with-containerd/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0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-d -p 8889:8888 --name </a:t>
            </a:r>
            <a:r>
              <a:rPr lang="en-US" dirty="0" err="1"/>
              <a:t>jupyter_lab</a:t>
            </a:r>
            <a:r>
              <a:rPr lang="en-US" dirty="0"/>
              <a:t> -v "C:/Users/Zain_/Dropbox/Personal/Data Science Projects:/home/</a:t>
            </a:r>
            <a:r>
              <a:rPr lang="en-US" dirty="0" err="1"/>
              <a:t>jovyan</a:t>
            </a:r>
            <a:r>
              <a:rPr lang="en-US" dirty="0"/>
              <a:t>/work" quay.io/jupyter/base-notebook start-notebook.py --</a:t>
            </a:r>
            <a:r>
              <a:rPr lang="en-US" dirty="0" err="1"/>
              <a:t>NotebookApp.token</a:t>
            </a:r>
            <a:r>
              <a:rPr lang="en-US" dirty="0"/>
              <a:t>=''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-d -p 3000:8080 -e WEBUI_AUTH=False -e OPENAI_API_KEY=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 -v open-</a:t>
            </a:r>
            <a:r>
              <a:rPr lang="en-US" dirty="0" err="1"/>
              <a:t>webui</a:t>
            </a:r>
            <a:r>
              <a:rPr lang="en-US" dirty="0"/>
              <a:t>:/app/backend/data --name open-</a:t>
            </a:r>
            <a:r>
              <a:rPr lang="en-US" dirty="0" err="1"/>
              <a:t>webui</a:t>
            </a:r>
            <a:r>
              <a:rPr lang="en-US" dirty="0"/>
              <a:t> ghcr.io/open-</a:t>
            </a:r>
            <a:r>
              <a:rPr lang="en-US" dirty="0" err="1"/>
              <a:t>webui</a:t>
            </a:r>
            <a:r>
              <a:rPr lang="en-US" dirty="0"/>
              <a:t>/</a:t>
            </a:r>
            <a:r>
              <a:rPr lang="en-US" dirty="0" err="1"/>
              <a:t>open-webui:main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9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https://www.llama.com/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1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https://huggingface.co/settings/tokens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1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9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run -it -p 7860:7860 --name llama-3-1-8b-instruct --platform=</a:t>
            </a:r>
            <a:r>
              <a:rPr lang="en-US" dirty="0" err="1"/>
              <a:t>linux</a:t>
            </a:r>
            <a:r>
              <a:rPr lang="en-US" dirty="0"/>
              <a:t>/amd64 --</a:t>
            </a:r>
            <a:r>
              <a:rPr lang="en-US" dirty="0" err="1"/>
              <a:t>gpus</a:t>
            </a:r>
            <a:r>
              <a:rPr lang="en-US" dirty="0"/>
              <a:t> all -e HF_TOKEN="</a:t>
            </a:r>
            <a:r>
              <a:rPr lang="en-US" dirty="0" err="1"/>
              <a:t>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</a:t>
            </a:r>
            <a:r>
              <a:rPr lang="en-US" dirty="0"/>
              <a:t>" -e MODEL_ID="meta-llama/Meta-Llama-3.1-8B-Instruct" </a:t>
            </a:r>
            <a:r>
              <a:rPr lang="en-US" dirty="0" err="1"/>
              <a:t>registry.hf.space</a:t>
            </a:r>
            <a:r>
              <a:rPr lang="en-US" dirty="0"/>
              <a:t>/vilarin-llama-3-1-8b-instruct:latest python app.py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9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-it -p 7860:7860 --name llama-3-1-8b-instruct --platform=</a:t>
            </a:r>
            <a:r>
              <a:rPr lang="en-US" dirty="0" err="1"/>
              <a:t>linux</a:t>
            </a:r>
            <a:r>
              <a:rPr lang="en-US" dirty="0"/>
              <a:t>/amd64 --</a:t>
            </a:r>
            <a:r>
              <a:rPr lang="en-US" dirty="0" err="1"/>
              <a:t>gpus</a:t>
            </a:r>
            <a:r>
              <a:rPr lang="en-US" dirty="0"/>
              <a:t> all -e HF_TOKEN="</a:t>
            </a:r>
            <a:r>
              <a:rPr lang="en-US" dirty="0" err="1"/>
              <a:t>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</a:t>
            </a:r>
            <a:r>
              <a:rPr lang="en-US" dirty="0"/>
              <a:t>" -e MODEL_ID="meta-llama/Meta-Llama-3.1-8B-Instruct" </a:t>
            </a:r>
            <a:r>
              <a:rPr lang="en-US" dirty="0" err="1"/>
              <a:t>registry.hf.space</a:t>
            </a:r>
            <a:r>
              <a:rPr lang="en-US" dirty="0"/>
              <a:t>/vilarin-llama-3-1-8b-instruct:latest python app.py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6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nvidia-smi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0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docker run -d -p 3000:8080 </a:t>
            </a:r>
          </a:p>
          <a:p>
            <a:r>
              <a:rPr lang="en-US" sz="1200" dirty="0"/>
              <a:t>-e OPENAI_API_KEY=</a:t>
            </a:r>
            <a:r>
              <a:rPr lang="en-US" sz="1200" dirty="0" err="1"/>
              <a:t>your_secret_key</a:t>
            </a:r>
            <a:r>
              <a:rPr lang="en-US" sz="1200" dirty="0"/>
              <a:t> </a:t>
            </a:r>
          </a:p>
          <a:p>
            <a:r>
              <a:rPr lang="en-US" sz="1200" dirty="0"/>
              <a:t>-v open-</a:t>
            </a:r>
            <a:r>
              <a:rPr lang="en-US" sz="1200" dirty="0" err="1"/>
              <a:t>webui</a:t>
            </a:r>
            <a:r>
              <a:rPr lang="en-US" sz="1200" dirty="0"/>
              <a:t>:/app/backend/data </a:t>
            </a:r>
          </a:p>
          <a:p>
            <a:r>
              <a:rPr lang="en-US" sz="1200" dirty="0"/>
              <a:t>--name open-</a:t>
            </a:r>
            <a:r>
              <a:rPr lang="en-US" sz="1200" dirty="0" err="1"/>
              <a:t>webui</a:t>
            </a:r>
            <a:r>
              <a:rPr lang="en-US" sz="1200" dirty="0"/>
              <a:t> </a:t>
            </a:r>
          </a:p>
          <a:p>
            <a:r>
              <a:rPr lang="en-US" sz="1200" dirty="0"/>
              <a:t>--restart always </a:t>
            </a:r>
          </a:p>
          <a:p>
            <a:r>
              <a:rPr lang="en-US" sz="1200" dirty="0"/>
              <a:t>ghcr.io/open-</a:t>
            </a:r>
            <a:r>
              <a:rPr lang="en-US" sz="1200" dirty="0" err="1"/>
              <a:t>webui</a:t>
            </a:r>
            <a:r>
              <a:rPr lang="en-US" sz="1200" dirty="0"/>
              <a:t>/</a:t>
            </a:r>
            <a:r>
              <a:rPr lang="en-US" sz="1200" dirty="0" err="1"/>
              <a:t>open-webui:main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https://ai.meta.com/blog/meta-llama-3-1/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https://www.llama.com/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8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9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https://www.linkedin.com/pulse/base-model-vs-instruct-clearing-up-llm-confusion-chandra-ai-alchemist-lwu4c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7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https://huggingface.co/meta-llama/Meta-Llama-3.1-8B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9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670" y="1038003"/>
            <a:ext cx="8791575" cy="4781993"/>
          </a:xfrm>
        </p:spPr>
        <p:txBody>
          <a:bodyPr>
            <a:normAutofit/>
          </a:bodyPr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docker</a:t>
            </a:r>
            <a:br>
              <a:rPr lang="en-US" dirty="0"/>
            </a:br>
            <a:r>
              <a:rPr lang="en-US" dirty="0"/>
              <a:t>Part 4:</a:t>
            </a:r>
            <a:br>
              <a:rPr lang="en-US" dirty="0"/>
            </a:br>
            <a:r>
              <a:rPr lang="en-US" dirty="0"/>
              <a:t>setting up</a:t>
            </a:r>
            <a:br>
              <a:rPr lang="en-US" dirty="0"/>
            </a:br>
            <a:r>
              <a:rPr lang="en-US" dirty="0"/>
              <a:t>llama 3.1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hugging 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2CD6C-88F7-D3EC-5331-41FD86A2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0058"/>
            <a:ext cx="5624047" cy="3261643"/>
          </a:xfrm>
          <a:prstGeom prst="rect">
            <a:avLst/>
          </a:prstGeom>
        </p:spPr>
      </p:pic>
      <p:sp>
        <p:nvSpPr>
          <p:cNvPr id="3" name="AutoShape 2" descr="Brand assets - Hugging Face">
            <a:extLst>
              <a:ext uri="{FF2B5EF4-FFF2-40B4-BE49-F238E27FC236}">
                <a16:creationId xmlns:a16="http://schemas.microsoft.com/office/drawing/2014/main" id="{C1923760-A495-3D18-BB28-13962B6AB8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D5B0EF-FE77-E43C-0DC1-D38BBD1B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842" y="389602"/>
            <a:ext cx="2420911" cy="24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30CC-5CAC-460F-CD3F-F04BBDB0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model</a:t>
            </a:r>
          </a:p>
        </p:txBody>
      </p:sp>
    </p:spTree>
    <p:extLst>
      <p:ext uri="{BB962C8B-B14F-4D97-AF65-F5344CB8AC3E}">
        <p14:creationId xmlns:p14="http://schemas.microsoft.com/office/powerpoint/2010/main" val="249622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68647-8AB5-7460-B346-C1615A51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4" y="78755"/>
            <a:ext cx="6856795" cy="2671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9708D-907D-BBD7-E5FB-C318F273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26" y="2854716"/>
            <a:ext cx="7174529" cy="39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6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B8F6AA-4090-A3F3-3FD4-6AA62B93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0" y="235943"/>
            <a:ext cx="11072820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6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A70C5-5CD7-8C95-22DF-2136649A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96" y="930131"/>
            <a:ext cx="10689608" cy="49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C760A-B577-97B9-70EA-59DB2B4E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1" y="792819"/>
            <a:ext cx="10475918" cy="52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051B1-A2C9-E56C-1C27-8D8BB32D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3" y="2127552"/>
            <a:ext cx="11221615" cy="26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2E521-042D-97F9-DC17-F5CE3746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6" y="1967221"/>
            <a:ext cx="10753029" cy="29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29DA8-62F5-0484-124E-AF95B3FB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7" y="1399414"/>
            <a:ext cx="10828307" cy="4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7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0037-0FC0-0786-2434-F6A98044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spaces</a:t>
            </a:r>
          </a:p>
        </p:txBody>
      </p:sp>
    </p:spTree>
    <p:extLst>
      <p:ext uri="{BB962C8B-B14F-4D97-AF65-F5344CB8AC3E}">
        <p14:creationId xmlns:p14="http://schemas.microsoft.com/office/powerpoint/2010/main" val="293429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193708-54DF-6D55-6579-33113452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1" y="285477"/>
            <a:ext cx="11057578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74F1-E805-BB79-DFAB-8B20B4BB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015"/>
            <a:ext cx="9905998" cy="1478570"/>
          </a:xfrm>
        </p:spPr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A611-7080-DB39-0E56-E9F99FBF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660" y="1037230"/>
            <a:ext cx="9905999" cy="5625897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What is Llama 3.1?</a:t>
            </a:r>
          </a:p>
          <a:p>
            <a:r>
              <a:rPr lang="en-US" sz="4000" dirty="0"/>
              <a:t>Getting Your Hugging Face Account</a:t>
            </a:r>
          </a:p>
          <a:p>
            <a:r>
              <a:rPr lang="en-US" sz="4000" dirty="0"/>
              <a:t>Getting Your Access Token</a:t>
            </a:r>
          </a:p>
          <a:p>
            <a:r>
              <a:rPr lang="en-US" sz="4000" dirty="0"/>
              <a:t>Picking the Model</a:t>
            </a:r>
          </a:p>
          <a:p>
            <a:r>
              <a:rPr lang="en-US" sz="4000" dirty="0"/>
              <a:t>Going to Spaces</a:t>
            </a:r>
          </a:p>
          <a:p>
            <a:r>
              <a:rPr lang="en-US" sz="4000" dirty="0"/>
              <a:t>Installing NVIDA GPU Support for Docker</a:t>
            </a:r>
          </a:p>
          <a:p>
            <a:r>
              <a:rPr lang="en-US" sz="4000" dirty="0"/>
              <a:t>Transitioning to </a:t>
            </a:r>
            <a:r>
              <a:rPr lang="en-US" sz="4000" dirty="0" err="1"/>
              <a:t>Containerd</a:t>
            </a:r>
            <a:endParaRPr lang="en-US" sz="4000" dirty="0"/>
          </a:p>
          <a:p>
            <a:r>
              <a:rPr lang="en-US" sz="4000" dirty="0"/>
              <a:t>Obtaining a Hugging Face Access Token</a:t>
            </a:r>
          </a:p>
          <a:p>
            <a:r>
              <a:rPr lang="en-US" sz="4000" dirty="0"/>
              <a:t>Pulling and Running the Llama 3.1 Image</a:t>
            </a:r>
          </a:p>
          <a:p>
            <a:r>
              <a:rPr lang="en-US" sz="4000" dirty="0"/>
              <a:t>Breaking Down the Run</a:t>
            </a:r>
          </a:p>
        </p:txBody>
      </p:sp>
    </p:spTree>
    <p:extLst>
      <p:ext uri="{BB962C8B-B14F-4D97-AF65-F5344CB8AC3E}">
        <p14:creationId xmlns:p14="http://schemas.microsoft.com/office/powerpoint/2010/main" val="243940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98AEB-70C2-5B29-B94F-D3FADE4A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86" y="0"/>
            <a:ext cx="9713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1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B6C1C-B577-B551-9E14-49F02FF6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" y="838683"/>
            <a:ext cx="12179472" cy="51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05CD0-A7D2-4290-A0A5-87C9E5FC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30185"/>
            <a:ext cx="9381033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2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BB23B3-7994-BB53-C941-8D87BD3F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pre-install instructions:</a:t>
            </a:r>
            <a:br>
              <a:rPr lang="en-US" dirty="0"/>
            </a:br>
            <a:r>
              <a:rPr lang="en-US" dirty="0"/>
              <a:t>NVIDIA GPU support for docker</a:t>
            </a:r>
          </a:p>
        </p:txBody>
      </p:sp>
    </p:spTree>
    <p:extLst>
      <p:ext uri="{BB962C8B-B14F-4D97-AF65-F5344CB8AC3E}">
        <p14:creationId xmlns:p14="http://schemas.microsoft.com/office/powerpoint/2010/main" val="87501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27E39-385A-8075-AD1B-C3E64594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30185"/>
            <a:ext cx="9381033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7DEF-4E6A-5BB2-5E41-92E379C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6256"/>
            <a:ext cx="9905998" cy="1478570"/>
          </a:xfrm>
        </p:spPr>
        <p:txBody>
          <a:bodyPr/>
          <a:lstStyle/>
          <a:p>
            <a:r>
              <a:rPr lang="en-US" dirty="0"/>
              <a:t>Getting into </a:t>
            </a:r>
            <a:r>
              <a:rPr lang="en-US" dirty="0" err="1"/>
              <a:t>wSL</a:t>
            </a:r>
            <a:r>
              <a:rPr lang="en-US" dirty="0"/>
              <a:t> &amp; </a:t>
            </a:r>
            <a:br>
              <a:rPr lang="en-US" dirty="0"/>
            </a:br>
            <a:r>
              <a:rPr lang="en-US" dirty="0"/>
              <a:t>verifying GPU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00136-2148-4B0B-685B-1002E319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64" y="1363761"/>
            <a:ext cx="9176273" cy="54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DB3E8-A7D9-BAD9-F122-33911C55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6" y="812990"/>
            <a:ext cx="11096209" cy="52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5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BB23B3-7994-BB53-C941-8D87BD3F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pre-install instructions:</a:t>
            </a:r>
            <a:br>
              <a:rPr lang="en-US" dirty="0"/>
            </a:br>
            <a:r>
              <a:rPr lang="en-US" dirty="0" err="1"/>
              <a:t>containerd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4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26E1B-7C23-EDE5-9F39-C89A6B26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30185"/>
            <a:ext cx="9381033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73BA8-5087-079A-D281-390D863B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9" y="1408529"/>
            <a:ext cx="11203982" cy="40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AFE1C-4C9F-6EA9-C660-A649EDA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Llama 3.1?</a:t>
            </a:r>
          </a:p>
        </p:txBody>
      </p:sp>
    </p:spTree>
    <p:extLst>
      <p:ext uri="{BB962C8B-B14F-4D97-AF65-F5344CB8AC3E}">
        <p14:creationId xmlns:p14="http://schemas.microsoft.com/office/powerpoint/2010/main" val="223102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57626-35AE-7B16-5207-E6A4B47B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13" y="1068713"/>
            <a:ext cx="10359974" cy="47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3F87A-C484-F550-F911-BE612082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18" y="992436"/>
            <a:ext cx="9327564" cy="48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14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92EA5F-CE6D-958F-17C0-556030E9DA93}"/>
              </a:ext>
            </a:extLst>
          </p:cNvPr>
          <p:cNvGrpSpPr/>
          <p:nvPr/>
        </p:nvGrpSpPr>
        <p:grpSpPr>
          <a:xfrm>
            <a:off x="1169121" y="1514448"/>
            <a:ext cx="9853758" cy="3829104"/>
            <a:chOff x="1542752" y="479804"/>
            <a:chExt cx="9853758" cy="38291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077814-3F24-9D8C-9FD2-B5D179DC2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2752" y="479804"/>
              <a:ext cx="2908931" cy="38291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A68804-DEFC-5560-0E63-C588D1EC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8790" y="1245743"/>
              <a:ext cx="6677720" cy="229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54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BB23B3-7994-BB53-C941-8D87BD3F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pre-install instructions:</a:t>
            </a:r>
            <a:br>
              <a:rPr lang="en-US" dirty="0"/>
            </a:br>
            <a:r>
              <a:rPr lang="en-US" dirty="0"/>
              <a:t>Hugging Face Access Token</a:t>
            </a:r>
          </a:p>
        </p:txBody>
      </p:sp>
    </p:spTree>
    <p:extLst>
      <p:ext uri="{BB962C8B-B14F-4D97-AF65-F5344CB8AC3E}">
        <p14:creationId xmlns:p14="http://schemas.microsoft.com/office/powerpoint/2010/main" val="1120347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B1207-731B-9F64-7B12-2D7E555D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30185"/>
            <a:ext cx="9381033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1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B9FEE-0181-085B-F492-772F2B77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0" y="1286530"/>
            <a:ext cx="11502161" cy="42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D68F-7DE2-DA86-1302-C2BC95A0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and Running the Llama 3.1 image</a:t>
            </a:r>
          </a:p>
        </p:txBody>
      </p:sp>
    </p:spTree>
    <p:extLst>
      <p:ext uri="{BB962C8B-B14F-4D97-AF65-F5344CB8AC3E}">
        <p14:creationId xmlns:p14="http://schemas.microsoft.com/office/powerpoint/2010/main" val="311171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718E66-D20C-CAC6-F3ED-4C78B106DC3A}"/>
              </a:ext>
            </a:extLst>
          </p:cNvPr>
          <p:cNvSpPr txBox="1"/>
          <p:nvPr/>
        </p:nvSpPr>
        <p:spPr>
          <a:xfrm>
            <a:off x="129540" y="1228398"/>
            <a:ext cx="11932920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docker run </a:t>
            </a:r>
            <a:r>
              <a:rPr lang="en-US" sz="4000" dirty="0">
                <a:solidFill>
                  <a:schemeClr val="tx2"/>
                </a:solidFill>
              </a:rPr>
              <a:t>-it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-p 7860:7860</a:t>
            </a:r>
            <a:r>
              <a:rPr lang="en-US" sz="40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2"/>
                </a:solidFill>
              </a:rPr>
              <a:t>--name llama-3-1-8b-instruct</a:t>
            </a:r>
            <a:r>
              <a:rPr lang="en-US" sz="40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3"/>
                </a:solidFill>
              </a:rPr>
              <a:t>--platform=</a:t>
            </a:r>
            <a:r>
              <a:rPr lang="en-US" sz="4000" dirty="0" err="1">
                <a:solidFill>
                  <a:schemeClr val="accent3"/>
                </a:solidFill>
              </a:rPr>
              <a:t>linux</a:t>
            </a:r>
            <a:r>
              <a:rPr lang="en-US" sz="4000" dirty="0">
                <a:solidFill>
                  <a:schemeClr val="accent3"/>
                </a:solidFill>
              </a:rPr>
              <a:t>/amd64 </a:t>
            </a:r>
            <a:r>
              <a:rPr lang="en-US" sz="4000" dirty="0">
                <a:solidFill>
                  <a:schemeClr val="accent4"/>
                </a:solidFill>
              </a:rPr>
              <a:t>--</a:t>
            </a:r>
            <a:r>
              <a:rPr lang="en-US" sz="4000" dirty="0" err="1">
                <a:solidFill>
                  <a:schemeClr val="accent4"/>
                </a:solidFill>
              </a:rPr>
              <a:t>gpus</a:t>
            </a:r>
            <a:r>
              <a:rPr lang="en-US" sz="4000" dirty="0">
                <a:solidFill>
                  <a:schemeClr val="accent4"/>
                </a:solidFill>
              </a:rPr>
              <a:t> 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6"/>
                </a:solidFill>
              </a:rPr>
              <a:t>-e HF_TOKEN=“&lt;</a:t>
            </a:r>
            <a:r>
              <a:rPr lang="en-US" sz="4000" dirty="0" err="1">
                <a:solidFill>
                  <a:schemeClr val="accent6"/>
                </a:solidFill>
              </a:rPr>
              <a:t>your_token</a:t>
            </a:r>
            <a:r>
              <a:rPr lang="en-US" sz="4000" dirty="0">
                <a:solidFill>
                  <a:schemeClr val="accent6"/>
                </a:solidFill>
              </a:rPr>
              <a:t>&gt;"</a:t>
            </a:r>
            <a:r>
              <a:rPr lang="en-US" sz="40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tx2"/>
                </a:solidFill>
              </a:rPr>
              <a:t>-e MODEL_ID="meta-llama/Meta-Llama-3.1-8B-Instruct"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accent1"/>
                </a:solidFill>
              </a:rPr>
              <a:t>registry.hf.space</a:t>
            </a:r>
            <a:r>
              <a:rPr lang="en-US" sz="4000" dirty="0"/>
              <a:t>/</a:t>
            </a:r>
            <a:r>
              <a:rPr lang="en-US" sz="4000" dirty="0">
                <a:solidFill>
                  <a:schemeClr val="accent2"/>
                </a:solidFill>
              </a:rPr>
              <a:t>vilarin-llama-3-1-8b-instruct:latest</a:t>
            </a:r>
            <a:r>
              <a:rPr lang="en-US" sz="40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3"/>
                </a:solidFill>
              </a:rPr>
              <a:t>python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/>
                </a:solidFill>
              </a:rPr>
              <a:t>app.py</a:t>
            </a:r>
          </a:p>
        </p:txBody>
      </p:sp>
    </p:spTree>
    <p:extLst>
      <p:ext uri="{BB962C8B-B14F-4D97-AF65-F5344CB8AC3E}">
        <p14:creationId xmlns:p14="http://schemas.microsoft.com/office/powerpoint/2010/main" val="212676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8D12-73F4-F47E-AE2E-99F0E13A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64"/>
            <a:ext cx="9905998" cy="1478570"/>
          </a:xfrm>
        </p:spPr>
        <p:txBody>
          <a:bodyPr/>
          <a:lstStyle/>
          <a:p>
            <a:r>
              <a:rPr lang="en-US" dirty="0"/>
              <a:t>Demo: Running the </a:t>
            </a:r>
            <a:r>
              <a:rPr lang="en-US" sz="3600" dirty="0"/>
              <a:t>Llama 3.1 </a:t>
            </a:r>
            <a:r>
              <a:rPr lang="en-US" dirty="0"/>
              <a:t>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E510-E615-0D92-A20D-7BF34649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076449"/>
            <a:ext cx="10210999" cy="52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6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C054-F435-EC2B-8701-225DF9D7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7038"/>
            <a:ext cx="9905998" cy="1478570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DF2D9485-556B-9A10-F274-5C4E7BC7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92" y="1505330"/>
            <a:ext cx="1623060" cy="1623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33F75A-D141-1A8F-6E78-9DCDC6256F6F}"/>
              </a:ext>
            </a:extLst>
          </p:cNvPr>
          <p:cNvGrpSpPr/>
          <p:nvPr/>
        </p:nvGrpSpPr>
        <p:grpSpPr>
          <a:xfrm>
            <a:off x="3520441" y="4282244"/>
            <a:ext cx="4693919" cy="2279888"/>
            <a:chOff x="906781" y="2290604"/>
            <a:chExt cx="7193279" cy="34045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BCCA85-A71D-F6FE-474D-FF4B5C4E4E55}"/>
                </a:ext>
              </a:extLst>
            </p:cNvPr>
            <p:cNvGrpSpPr/>
            <p:nvPr/>
          </p:nvGrpSpPr>
          <p:grpSpPr>
            <a:xfrm>
              <a:off x="906781" y="2290604"/>
              <a:ext cx="7193279" cy="3404552"/>
              <a:chOff x="1005841" y="1581944"/>
              <a:chExt cx="7193279" cy="34045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300022-3336-DCC2-F184-91013B33118B}"/>
                  </a:ext>
                </a:extLst>
              </p:cNvPr>
              <p:cNvSpPr/>
              <p:nvPr/>
            </p:nvSpPr>
            <p:spPr>
              <a:xfrm>
                <a:off x="1005841" y="1581944"/>
                <a:ext cx="7193279" cy="340455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302D82-30FD-AB96-440F-376CBF1280AB}"/>
                  </a:ext>
                </a:extLst>
              </p:cNvPr>
              <p:cNvSpPr/>
              <p:nvPr/>
            </p:nvSpPr>
            <p:spPr>
              <a:xfrm>
                <a:off x="1485900" y="2255520"/>
                <a:ext cx="2446020" cy="2057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Pull Image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C20515-0E0E-7096-D249-07DC10205F5A}"/>
                  </a:ext>
                </a:extLst>
              </p:cNvPr>
              <p:cNvSpPr/>
              <p:nvPr/>
            </p:nvSpPr>
            <p:spPr>
              <a:xfrm>
                <a:off x="5196842" y="2255520"/>
                <a:ext cx="2446020" cy="20574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Create Container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ABF1A-AEB5-2755-F5B1-70072612D2CA}"/>
                </a:ext>
              </a:extLst>
            </p:cNvPr>
            <p:cNvSpPr txBox="1"/>
            <p:nvPr/>
          </p:nvSpPr>
          <p:spPr>
            <a:xfrm>
              <a:off x="1089660" y="2290604"/>
              <a:ext cx="2334762" cy="566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Docker Engine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03860-E7A6-E81F-E77B-858E88B78830}"/>
              </a:ext>
            </a:extLst>
          </p:cNvPr>
          <p:cNvSpPr/>
          <p:nvPr/>
        </p:nvSpPr>
        <p:spPr>
          <a:xfrm>
            <a:off x="8105049" y="1751019"/>
            <a:ext cx="2005529" cy="16779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Container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D94D1544-6271-8469-55EB-17BC2800F0CA}"/>
              </a:ext>
            </a:extLst>
          </p:cNvPr>
          <p:cNvSpPr/>
          <p:nvPr/>
        </p:nvSpPr>
        <p:spPr>
          <a:xfrm>
            <a:off x="1269892" y="4282244"/>
            <a:ext cx="1372828" cy="227988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E0228-57FB-8DAB-D510-1A9E50440873}"/>
              </a:ext>
            </a:extLst>
          </p:cNvPr>
          <p:cNvCxnSpPr/>
          <p:nvPr/>
        </p:nvCxnSpPr>
        <p:spPr>
          <a:xfrm flipH="1">
            <a:off x="2540656" y="518922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183F6-2696-CBFD-42B2-BC93BA2CE521}"/>
              </a:ext>
            </a:extLst>
          </p:cNvPr>
          <p:cNvCxnSpPr>
            <a:cxnSpLocks/>
          </p:cNvCxnSpPr>
          <p:nvPr/>
        </p:nvCxnSpPr>
        <p:spPr>
          <a:xfrm>
            <a:off x="2540656" y="557784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B1680D-A3FC-8859-46F5-A2852B54AD51}"/>
              </a:ext>
            </a:extLst>
          </p:cNvPr>
          <p:cNvSpPr txBox="1"/>
          <p:nvPr/>
        </p:nvSpPr>
        <p:spPr>
          <a:xfrm>
            <a:off x="3034605" y="296733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 Run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D5C752-BCE1-81A4-85B4-E4D74C1A5BD3}"/>
              </a:ext>
            </a:extLst>
          </p:cNvPr>
          <p:cNvCxnSpPr>
            <a:cxnSpLocks/>
          </p:cNvCxnSpPr>
          <p:nvPr/>
        </p:nvCxnSpPr>
        <p:spPr>
          <a:xfrm>
            <a:off x="2642720" y="3128390"/>
            <a:ext cx="877721" cy="105007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D22DDC-B9EC-D4E5-4B5E-0DDBCF520F22}"/>
              </a:ext>
            </a:extLst>
          </p:cNvPr>
          <p:cNvSpPr txBox="1"/>
          <p:nvPr/>
        </p:nvSpPr>
        <p:spPr>
          <a:xfrm>
            <a:off x="2590396" y="453324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 Pull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7B0A41-8F3C-EA79-1AB2-B964735C5FB8}"/>
              </a:ext>
            </a:extLst>
          </p:cNvPr>
          <p:cNvCxnSpPr/>
          <p:nvPr/>
        </p:nvCxnSpPr>
        <p:spPr>
          <a:xfrm flipH="1">
            <a:off x="5317839" y="519684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7BB324-1916-F330-108D-E6DFD18022D8}"/>
              </a:ext>
            </a:extLst>
          </p:cNvPr>
          <p:cNvCxnSpPr>
            <a:cxnSpLocks/>
          </p:cNvCxnSpPr>
          <p:nvPr/>
        </p:nvCxnSpPr>
        <p:spPr>
          <a:xfrm>
            <a:off x="5317839" y="558546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D004D5-2E40-9615-5A1F-C3FC65C3497F}"/>
              </a:ext>
            </a:extLst>
          </p:cNvPr>
          <p:cNvSpPr txBox="1"/>
          <p:nvPr/>
        </p:nvSpPr>
        <p:spPr>
          <a:xfrm>
            <a:off x="5214035" y="6095168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3: Create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39A6B5-D6DC-C60B-8F9C-65A02BFF95FA}"/>
              </a:ext>
            </a:extLst>
          </p:cNvPr>
          <p:cNvCxnSpPr>
            <a:cxnSpLocks/>
          </p:cNvCxnSpPr>
          <p:nvPr/>
        </p:nvCxnSpPr>
        <p:spPr>
          <a:xfrm flipV="1">
            <a:off x="8105049" y="3276600"/>
            <a:ext cx="574131" cy="119517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AAE67B-4ED6-A2CF-7A95-51EBED674A04}"/>
              </a:ext>
            </a:extLst>
          </p:cNvPr>
          <p:cNvSpPr txBox="1"/>
          <p:nvPr/>
        </p:nvSpPr>
        <p:spPr>
          <a:xfrm>
            <a:off x="8559215" y="3741989"/>
            <a:ext cx="138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4: Deploy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92261-41AC-33AF-59B0-709835E8F813}"/>
              </a:ext>
            </a:extLst>
          </p:cNvPr>
          <p:cNvCxnSpPr>
            <a:cxnSpLocks/>
          </p:cNvCxnSpPr>
          <p:nvPr/>
        </p:nvCxnSpPr>
        <p:spPr>
          <a:xfrm flipH="1">
            <a:off x="2459733" y="1912620"/>
            <a:ext cx="551840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E5EE97-23D9-9F10-1921-727E340E9E88}"/>
              </a:ext>
            </a:extLst>
          </p:cNvPr>
          <p:cNvCxnSpPr>
            <a:cxnSpLocks/>
          </p:cNvCxnSpPr>
          <p:nvPr/>
        </p:nvCxnSpPr>
        <p:spPr>
          <a:xfrm>
            <a:off x="2540656" y="2301240"/>
            <a:ext cx="543748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5EF60C-55BA-7F49-CACE-B020CD9EBE1C}"/>
              </a:ext>
            </a:extLst>
          </p:cNvPr>
          <p:cNvSpPr txBox="1"/>
          <p:nvPr/>
        </p:nvSpPr>
        <p:spPr>
          <a:xfrm>
            <a:off x="4806214" y="2369371"/>
            <a:ext cx="141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5: Interact</a:t>
            </a:r>
          </a:p>
        </p:txBody>
      </p:sp>
    </p:spTree>
    <p:extLst>
      <p:ext uri="{BB962C8B-B14F-4D97-AF65-F5344CB8AC3E}">
        <p14:creationId xmlns:p14="http://schemas.microsoft.com/office/powerpoint/2010/main" val="241612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565FA-BB9F-3343-DCAD-4372CEFE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68" y="1368303"/>
            <a:ext cx="8998065" cy="412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6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7B32-304E-6DBA-FAE5-951F0CB3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view: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421C1-6A8D-FBF3-C436-816C04A5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9" y="1844450"/>
            <a:ext cx="10920406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7B32-304E-6DBA-FAE5-951F0CB3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view: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7C028-327C-91EF-E466-1E24A291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2" y="1828614"/>
            <a:ext cx="10851820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99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EE7F-7395-28C7-F885-D6794055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460"/>
            <a:ext cx="9905998" cy="1478570"/>
          </a:xfrm>
        </p:spPr>
        <p:txBody>
          <a:bodyPr/>
          <a:lstStyle/>
          <a:p>
            <a:r>
              <a:rPr lang="en-US" dirty="0"/>
              <a:t>Demo: verifying container GPU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86D03-0E19-1765-D725-E8512225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7" y="1244720"/>
            <a:ext cx="6020026" cy="55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51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380-0AC6-4071-EA5A-3F7129F6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18"/>
            <a:ext cx="9905998" cy="1478570"/>
          </a:xfrm>
        </p:spPr>
        <p:txBody>
          <a:bodyPr/>
          <a:lstStyle/>
          <a:p>
            <a:r>
              <a:rPr lang="en-US" dirty="0"/>
              <a:t>Demo: Connecting to the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45F07-0945-C8BC-D101-7A2E3A41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5" y="1126744"/>
            <a:ext cx="11841650" cy="56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B55A89-0041-431B-4B4F-74FA557E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run</a:t>
            </a:r>
          </a:p>
        </p:txBody>
      </p:sp>
    </p:spTree>
    <p:extLst>
      <p:ext uri="{BB962C8B-B14F-4D97-AF65-F5344CB8AC3E}">
        <p14:creationId xmlns:p14="http://schemas.microsoft.com/office/powerpoint/2010/main" val="377764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docker run </a:t>
            </a:r>
            <a:r>
              <a:rPr lang="en-US" sz="4400" dirty="0">
                <a:solidFill>
                  <a:schemeClr val="tx2"/>
                </a:solidFill>
              </a:rPr>
              <a:t>-it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accent1"/>
                </a:solidFill>
              </a:rPr>
              <a:t>-p 7860:7860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 flipH="1">
            <a:off x="2101361" y="862232"/>
            <a:ext cx="1737946" cy="1211580"/>
          </a:xfrm>
          <a:prstGeom prst="accentBorderCallout1">
            <a:avLst>
              <a:gd name="adj1" fmla="val 18750"/>
              <a:gd name="adj2" fmla="val -8333"/>
              <a:gd name="adj3" fmla="val 167217"/>
              <a:gd name="adj4" fmla="val -101721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 interactive terminal mode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8469336" y="4348230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78066"/>
              <a:gd name="adj4" fmla="val -104105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 assignment (</a:t>
            </a:r>
            <a:r>
              <a:rPr lang="en-US" dirty="0" err="1"/>
              <a:t>Host:Container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1435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accent2"/>
                </a:solidFill>
              </a:rPr>
              <a:t>--name llama-3-1-8b-instruct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5851574" y="578777"/>
            <a:ext cx="2111326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for the container</a:t>
            </a:r>
          </a:p>
        </p:txBody>
      </p:sp>
    </p:spTree>
    <p:extLst>
      <p:ext uri="{BB962C8B-B14F-4D97-AF65-F5344CB8AC3E}">
        <p14:creationId xmlns:p14="http://schemas.microsoft.com/office/powerpoint/2010/main" val="387232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accent3"/>
                </a:solidFill>
              </a:rPr>
              <a:t>--platform=</a:t>
            </a:r>
            <a:r>
              <a:rPr lang="en-US" sz="4400" dirty="0" err="1">
                <a:solidFill>
                  <a:schemeClr val="accent3"/>
                </a:solidFill>
              </a:rPr>
              <a:t>linux</a:t>
            </a:r>
            <a:r>
              <a:rPr lang="en-US" sz="4400" dirty="0">
                <a:solidFill>
                  <a:schemeClr val="accent3"/>
                </a:solidFill>
              </a:rPr>
              <a:t>/amd64 </a:t>
            </a:r>
            <a:r>
              <a:rPr lang="en-US" sz="4400" dirty="0">
                <a:solidFill>
                  <a:schemeClr val="accent4"/>
                </a:solidFill>
              </a:rPr>
              <a:t>--</a:t>
            </a:r>
            <a:r>
              <a:rPr lang="en-US" sz="4400" dirty="0" err="1">
                <a:solidFill>
                  <a:schemeClr val="accent4"/>
                </a:solidFill>
              </a:rPr>
              <a:t>gpus</a:t>
            </a:r>
            <a:r>
              <a:rPr lang="en-US" sz="4400" dirty="0">
                <a:solidFill>
                  <a:schemeClr val="accent4"/>
                </a:solidFill>
              </a:rPr>
              <a:t> all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 flipH="1">
            <a:off x="934478" y="889528"/>
            <a:ext cx="1737946" cy="1211580"/>
          </a:xfrm>
          <a:prstGeom prst="accentBorderCallout1">
            <a:avLst>
              <a:gd name="adj1" fmla="val 18750"/>
              <a:gd name="adj2" fmla="val -8333"/>
              <a:gd name="adj3" fmla="val 167217"/>
              <a:gd name="adj4" fmla="val -101721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operating system to run on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9847759" y="4593890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98342"/>
              <a:gd name="adj4" fmla="val -85403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GPUs to use</a:t>
            </a:r>
          </a:p>
        </p:txBody>
      </p:sp>
    </p:spTree>
    <p:extLst>
      <p:ext uri="{BB962C8B-B14F-4D97-AF65-F5344CB8AC3E}">
        <p14:creationId xmlns:p14="http://schemas.microsoft.com/office/powerpoint/2010/main" val="1715270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accent6"/>
                </a:solidFill>
              </a:rPr>
              <a:t>-e HF_TOKEN=“&lt;</a:t>
            </a:r>
            <a:r>
              <a:rPr lang="en-US" sz="4400" dirty="0" err="1">
                <a:solidFill>
                  <a:schemeClr val="accent6"/>
                </a:solidFill>
              </a:rPr>
              <a:t>your_token</a:t>
            </a:r>
            <a:r>
              <a:rPr lang="en-US" sz="4400" dirty="0">
                <a:solidFill>
                  <a:schemeClr val="accent6"/>
                </a:solidFill>
              </a:rPr>
              <a:t>&gt;"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5851574" y="578777"/>
            <a:ext cx="2111326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Variable:</a:t>
            </a:r>
          </a:p>
          <a:p>
            <a:pPr algn="ctr"/>
            <a:r>
              <a:rPr lang="en-US" dirty="0"/>
              <a:t>Your Hugging Face Access Token</a:t>
            </a:r>
          </a:p>
        </p:txBody>
      </p:sp>
    </p:spTree>
    <p:extLst>
      <p:ext uri="{BB962C8B-B14F-4D97-AF65-F5344CB8AC3E}">
        <p14:creationId xmlns:p14="http://schemas.microsoft.com/office/powerpoint/2010/main" val="4205160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-e MODEL_ID="meta-llama/Meta-Llama-3.1-8B-Instruct"</a:t>
            </a:r>
            <a:endParaRPr lang="en-US" sz="40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4746105" y="585601"/>
            <a:ext cx="2111326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Variable:</a:t>
            </a:r>
          </a:p>
          <a:p>
            <a:pPr algn="ctr"/>
            <a:r>
              <a:rPr lang="en-US" dirty="0"/>
              <a:t>Model we are using</a:t>
            </a:r>
          </a:p>
        </p:txBody>
      </p:sp>
    </p:spTree>
    <p:extLst>
      <p:ext uri="{BB962C8B-B14F-4D97-AF65-F5344CB8AC3E}">
        <p14:creationId xmlns:p14="http://schemas.microsoft.com/office/powerpoint/2010/main" val="18646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7596B-8069-91FA-1FAE-73E0939F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35" y="286080"/>
            <a:ext cx="9473731" cy="62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7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solidFill>
                  <a:schemeClr val="accent1"/>
                </a:solidFill>
              </a:rPr>
              <a:t>registry.hf.space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2"/>
                </a:solidFill>
              </a:rPr>
              <a:t>vilarin-llama-3-1-8b-instruct:latest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3878554" y="319697"/>
            <a:ext cx="1516380" cy="1211580"/>
          </a:xfrm>
          <a:prstGeom prst="accentBorderCallout1">
            <a:avLst>
              <a:gd name="adj1" fmla="val 18750"/>
              <a:gd name="adj2" fmla="val -8333"/>
              <a:gd name="adj3" fmla="val 208097"/>
              <a:gd name="adj4" fmla="val -79610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7750090" y="4704026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108254"/>
              <a:gd name="adj4" fmla="val -103703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to use</a:t>
            </a:r>
          </a:p>
        </p:txBody>
      </p:sp>
    </p:spTree>
    <p:extLst>
      <p:ext uri="{BB962C8B-B14F-4D97-AF65-F5344CB8AC3E}">
        <p14:creationId xmlns:p14="http://schemas.microsoft.com/office/powerpoint/2010/main" val="2107253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accent3"/>
                </a:solidFill>
              </a:rPr>
              <a:t>--platform=</a:t>
            </a:r>
            <a:r>
              <a:rPr lang="en-US" sz="4400" dirty="0" err="1">
                <a:solidFill>
                  <a:schemeClr val="accent3"/>
                </a:solidFill>
              </a:rPr>
              <a:t>linux</a:t>
            </a:r>
            <a:r>
              <a:rPr lang="en-US" sz="4400" dirty="0">
                <a:solidFill>
                  <a:schemeClr val="accent3"/>
                </a:solidFill>
              </a:rPr>
              <a:t>/amd64 </a:t>
            </a:r>
            <a:r>
              <a:rPr lang="en-US" sz="4400" dirty="0">
                <a:solidFill>
                  <a:schemeClr val="accent4"/>
                </a:solidFill>
              </a:rPr>
              <a:t>--</a:t>
            </a:r>
            <a:r>
              <a:rPr lang="en-US" sz="4400" dirty="0" err="1">
                <a:solidFill>
                  <a:schemeClr val="accent4"/>
                </a:solidFill>
              </a:rPr>
              <a:t>gpus</a:t>
            </a:r>
            <a:r>
              <a:rPr lang="en-US" sz="4400" dirty="0">
                <a:solidFill>
                  <a:schemeClr val="accent4"/>
                </a:solidFill>
              </a:rPr>
              <a:t> all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 flipH="1">
            <a:off x="934478" y="889528"/>
            <a:ext cx="1737946" cy="1211580"/>
          </a:xfrm>
          <a:prstGeom prst="accentBorderCallout1">
            <a:avLst>
              <a:gd name="adj1" fmla="val 18750"/>
              <a:gd name="adj2" fmla="val -8333"/>
              <a:gd name="adj3" fmla="val 167217"/>
              <a:gd name="adj4" fmla="val -101721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operating system to run on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9847759" y="4593890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98342"/>
              <a:gd name="adj4" fmla="val -85403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GPUs to use</a:t>
            </a:r>
          </a:p>
        </p:txBody>
      </p:sp>
    </p:spTree>
    <p:extLst>
      <p:ext uri="{BB962C8B-B14F-4D97-AF65-F5344CB8AC3E}">
        <p14:creationId xmlns:p14="http://schemas.microsoft.com/office/powerpoint/2010/main" val="2754699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accent3"/>
                </a:solidFill>
              </a:rPr>
              <a:t>python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accent4"/>
                </a:solidFill>
              </a:rPr>
              <a:t>app.py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 flipH="1">
            <a:off x="1309791" y="814465"/>
            <a:ext cx="1737946" cy="1211580"/>
          </a:xfrm>
          <a:prstGeom prst="accentBorderCallout1">
            <a:avLst>
              <a:gd name="adj1" fmla="val 18750"/>
              <a:gd name="adj2" fmla="val -8333"/>
              <a:gd name="adj3" fmla="val 167217"/>
              <a:gd name="adj4" fmla="val -101721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Python when the container runs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9022069" y="4662128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98342"/>
              <a:gd name="adj4" fmla="val -85403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 to run when the container starts</a:t>
            </a:r>
          </a:p>
        </p:txBody>
      </p:sp>
    </p:spTree>
    <p:extLst>
      <p:ext uri="{BB962C8B-B14F-4D97-AF65-F5344CB8AC3E}">
        <p14:creationId xmlns:p14="http://schemas.microsoft.com/office/powerpoint/2010/main" val="334440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58CB2-D8A8-38AD-4C27-2C056AF8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BE6DF-5C48-3177-467E-694287E4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640"/>
            <a:ext cx="12192000" cy="5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6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2047-8CEA-0B2F-0792-8EDA0108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hugging face account</a:t>
            </a:r>
          </a:p>
        </p:txBody>
      </p:sp>
    </p:spTree>
    <p:extLst>
      <p:ext uri="{BB962C8B-B14F-4D97-AF65-F5344CB8AC3E}">
        <p14:creationId xmlns:p14="http://schemas.microsoft.com/office/powerpoint/2010/main" val="221386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C05D0-BDBB-59A1-7A70-E2FEF695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88" y="0"/>
            <a:ext cx="9442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0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5E334-C2CC-C26F-38E6-1F5593CB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94" y="310935"/>
            <a:ext cx="4810213" cy="62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74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10191</TotalTime>
  <Words>817</Words>
  <Application>Microsoft Office PowerPoint</Application>
  <PresentationFormat>Widescreen</PresentationFormat>
  <Paragraphs>122</Paragraphs>
  <Slides>53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Tw Cen MT</vt:lpstr>
      <vt:lpstr>Circuit</vt:lpstr>
      <vt:lpstr>using docker Part 4: setting up llama 3.1 from hugging face</vt:lpstr>
      <vt:lpstr>What you will learn</vt:lpstr>
      <vt:lpstr>What is Llama 3.1?</vt:lpstr>
      <vt:lpstr>PowerPoint Presentation</vt:lpstr>
      <vt:lpstr>PowerPoint Presentation</vt:lpstr>
      <vt:lpstr>PowerPoint Presentation</vt:lpstr>
      <vt:lpstr>Getting your hugging face account</vt:lpstr>
      <vt:lpstr>PowerPoint Presentation</vt:lpstr>
      <vt:lpstr>PowerPoint Presentation</vt:lpstr>
      <vt:lpstr>Picking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to spaces</vt:lpstr>
      <vt:lpstr>PowerPoint Presentation</vt:lpstr>
      <vt:lpstr>PowerPoint Presentation</vt:lpstr>
      <vt:lpstr>PowerPoint Presentation</vt:lpstr>
      <vt:lpstr>PowerPoint Presentation</vt:lpstr>
      <vt:lpstr>Docker image pre-install instructions: NVIDIA GPU support for docker</vt:lpstr>
      <vt:lpstr>PowerPoint Presentation</vt:lpstr>
      <vt:lpstr>Getting into wSL &amp;  verifying GPU support</vt:lpstr>
      <vt:lpstr>PowerPoint Presentation</vt:lpstr>
      <vt:lpstr>Docker image pre-install instructions: containerd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image pre-install instructions: Hugging Face Access Token</vt:lpstr>
      <vt:lpstr>PowerPoint Presentation</vt:lpstr>
      <vt:lpstr>PowerPoint Presentation</vt:lpstr>
      <vt:lpstr>Pulling and Running the Llama 3.1 image</vt:lpstr>
      <vt:lpstr>PowerPoint Presentation</vt:lpstr>
      <vt:lpstr>Demo: Running the Llama 3.1 container</vt:lpstr>
      <vt:lpstr>What happened?</vt:lpstr>
      <vt:lpstr>Docker Desktop view: Container</vt:lpstr>
      <vt:lpstr>Docker Desktop view: image</vt:lpstr>
      <vt:lpstr>Demo: verifying container GPU support</vt:lpstr>
      <vt:lpstr>Demo: Connecting to the container</vt:lpstr>
      <vt:lpstr>Breaking down the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16</cp:revision>
  <dcterms:created xsi:type="dcterms:W3CDTF">2024-06-30T01:37:58Z</dcterms:created>
  <dcterms:modified xsi:type="dcterms:W3CDTF">2024-09-15T14:16:35Z</dcterms:modified>
</cp:coreProperties>
</file>